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3" r:id="rId2"/>
    <p:sldId id="264" r:id="rId3"/>
    <p:sldId id="257" r:id="rId4"/>
    <p:sldId id="261" r:id="rId5"/>
    <p:sldId id="262" r:id="rId6"/>
    <p:sldId id="269" r:id="rId7"/>
    <p:sldId id="268" r:id="rId8"/>
    <p:sldId id="265" r:id="rId9"/>
    <p:sldId id="259" r:id="rId10"/>
    <p:sldId id="266"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9954F-E0FE-4B13-8453-1FDD3A809515}" type="datetimeFigureOut">
              <a:rPr lang="en-US" smtClean="0"/>
              <a:t>05/04/2017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1D957-6A8D-40AF-9F08-5FD7A300E93E}" type="slidenum">
              <a:rPr lang="en-US" smtClean="0"/>
              <a:t>‹#›</a:t>
            </a:fld>
            <a:endParaRPr lang="en-US"/>
          </a:p>
        </p:txBody>
      </p:sp>
    </p:spTree>
    <p:extLst>
      <p:ext uri="{BB962C8B-B14F-4D97-AF65-F5344CB8AC3E}">
        <p14:creationId xmlns:p14="http://schemas.microsoft.com/office/powerpoint/2010/main" val="9667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51C452-E518-4DE0-8158-F9F325B2BD2F}" type="slidenum">
              <a:rPr lang="en-US" altLang="en-US"/>
              <a:pPr eaLnBrk="1" hangingPunct="1"/>
              <a:t>3</a:t>
            </a:fld>
            <a:endParaRPr lang="en-US" altLang="en-US"/>
          </a:p>
        </p:txBody>
      </p:sp>
      <p:sp>
        <p:nvSpPr>
          <p:cNvPr id="37891" name="Rectangle 2"/>
          <p:cNvSpPr>
            <a:spLocks noGrp="1" noRot="1" noChangeAspect="1" noChangeArrowheads="1" noTextEdit="1"/>
          </p:cNvSpPr>
          <p:nvPr>
            <p:ph type="sldImg"/>
          </p:nvPr>
        </p:nvSpPr>
        <p:spPr>
          <a:xfrm>
            <a:off x="1689100" y="685800"/>
            <a:ext cx="2641600" cy="1981200"/>
          </a:xfrm>
          <a:ln/>
        </p:spPr>
      </p:sp>
      <p:sp>
        <p:nvSpPr>
          <p:cNvPr id="37892" name="Rectangle 3"/>
          <p:cNvSpPr>
            <a:spLocks noGrp="1" noChangeArrowheads="1"/>
          </p:cNvSpPr>
          <p:nvPr>
            <p:ph type="body" idx="1"/>
          </p:nvPr>
        </p:nvSpPr>
        <p:spPr>
          <a:xfrm>
            <a:off x="685800" y="2971800"/>
            <a:ext cx="54864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anose="02040602050305030304" pitchFamily="18" charset="0"/>
              </a:rPr>
              <a:t>Like a lot of other states, we’ve spent a lot of time on recalls the past few years and conducted thousands of recall effectiveness checks.  We even partnered with NYC Health where we would supply them with distribution lists and store information and they would conduct effectiveness checks.</a:t>
            </a:r>
          </a:p>
          <a:p>
            <a:pPr eaLnBrk="1" hangingPunct="1"/>
            <a:r>
              <a:rPr lang="en-US" altLang="en-US" smtClean="0">
                <a:latin typeface="Book Antiqua" panose="02040602050305030304" pitchFamily="18" charset="0"/>
              </a:rPr>
              <a:t>In conducting these store visits one thing became very apparent to us, we can’t visit all 25, 000 retail food stores in NY.  It’s time consuming, we have limited resources and a lot of other things to do.  </a:t>
            </a:r>
          </a:p>
          <a:p>
            <a:pPr eaLnBrk="1" hangingPunct="1"/>
            <a:r>
              <a:rPr lang="en-US" altLang="en-US" smtClean="0">
                <a:latin typeface="Book Antiqua" panose="02040602050305030304" pitchFamily="18" charset="0"/>
              </a:rPr>
              <a:t>There’s also a large number of stores in NY that purchase their stock from club stores or cash n carries so they’re not getting the word from distributors on recalls.</a:t>
            </a:r>
          </a:p>
          <a:p>
            <a:pPr eaLnBrk="1" hangingPunct="1"/>
            <a:r>
              <a:rPr lang="en-US" altLang="en-US" smtClean="0">
                <a:latin typeface="Book Antiqua" panose="02040602050305030304" pitchFamily="18" charset="0"/>
              </a:rPr>
              <a:t>I’ve brought this up at various meetings for the past year or so &amp; the best suggestion I heard was from NC Ag:  reverse 911.  Send out a call to food stores in NY alerting them of food recalls.  Then instead of sending out an army of inspectors we could survey the effectiveness through a few sentinels.  I was really excited about it until I got home &amp; found out what it cost.  There’s no way we were going to squeeze it out of our budget.  And a grant might have covered it for a couple of years, but what about after that?</a:t>
            </a:r>
          </a:p>
          <a:p>
            <a:pPr eaLnBrk="1" hangingPunct="1"/>
            <a:r>
              <a:rPr lang="en-US" altLang="en-US" smtClean="0">
                <a:latin typeface="Book Antiqua" panose="02040602050305030304" pitchFamily="18" charset="0"/>
              </a:rPr>
              <a:t>Then just a few months ago we learned about a messaging system used by our State Emergency Management Office that was available for us to use.  In fact some County agencies are already using it.  It’s called NY Alert and the best part is it’s free for emergencies, and class 1 recalls qualify.  So we’re excited again, in fact we’re planning to pilot this NYC Health and bodega in NYC.</a:t>
            </a:r>
          </a:p>
          <a:p>
            <a:pPr eaLnBrk="1" hangingPunct="1"/>
            <a:r>
              <a:rPr lang="en-US" altLang="en-US" smtClean="0">
                <a:latin typeface="Book Antiqua" panose="02040602050305030304" pitchFamily="18" charset="0"/>
              </a:rPr>
              <a:t>If there are any County health departments here that want to know more about NY Alert I’d encourage you to look into it.  I know Broome County’s already using it for health clinics and other notifications.    </a:t>
            </a:r>
          </a:p>
        </p:txBody>
      </p:sp>
    </p:spTree>
    <p:extLst>
      <p:ext uri="{BB962C8B-B14F-4D97-AF65-F5344CB8AC3E}">
        <p14:creationId xmlns:p14="http://schemas.microsoft.com/office/powerpoint/2010/main" val="60914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212DE6-9285-47F4-8482-3F4AAEF30CB4}" type="datetimeFigureOut">
              <a:rPr lang="en-US" smtClean="0"/>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106092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2DE6-9285-47F4-8482-3F4AAEF30CB4}" type="datetimeFigureOut">
              <a:rPr lang="en-US" smtClean="0"/>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397330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2DE6-9285-47F4-8482-3F4AAEF30CB4}" type="datetimeFigureOut">
              <a:rPr lang="en-US" smtClean="0"/>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95462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212DE6-9285-47F4-8482-3F4AAEF30CB4}" type="datetimeFigureOut">
              <a:rPr lang="en-US" smtClean="0"/>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405618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12DE6-9285-47F4-8482-3F4AAEF30CB4}" type="datetimeFigureOut">
              <a:rPr lang="en-US" smtClean="0"/>
              <a:t>05/04/2017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132675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212DE6-9285-47F4-8482-3F4AAEF30CB4}" type="datetimeFigureOut">
              <a:rPr lang="en-US" smtClean="0"/>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17176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212DE6-9285-47F4-8482-3F4AAEF30CB4}" type="datetimeFigureOut">
              <a:rPr lang="en-US" smtClean="0"/>
              <a:t>05/04/2017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26835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212DE6-9285-47F4-8482-3F4AAEF30CB4}" type="datetimeFigureOut">
              <a:rPr lang="en-US" smtClean="0"/>
              <a:t>05/04/2017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166266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12DE6-9285-47F4-8482-3F4AAEF30CB4}" type="datetimeFigureOut">
              <a:rPr lang="en-US" smtClean="0"/>
              <a:t>05/04/2017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320281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12DE6-9285-47F4-8482-3F4AAEF30CB4}" type="datetimeFigureOut">
              <a:rPr lang="en-US" smtClean="0"/>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34197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12DE6-9285-47F4-8482-3F4AAEF30CB4}" type="datetimeFigureOut">
              <a:rPr lang="en-US" smtClean="0"/>
              <a:t>05/04/2017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C732-87A6-4D37-A8CD-AC02DFECA9B4}" type="slidenum">
              <a:rPr lang="en-US" smtClean="0"/>
              <a:t>‹#›</a:t>
            </a:fld>
            <a:endParaRPr lang="en-US"/>
          </a:p>
        </p:txBody>
      </p:sp>
    </p:spTree>
    <p:extLst>
      <p:ext uri="{BB962C8B-B14F-4D97-AF65-F5344CB8AC3E}">
        <p14:creationId xmlns:p14="http://schemas.microsoft.com/office/powerpoint/2010/main" val="375551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12DE6-9285-47F4-8482-3F4AAEF30CB4}" type="datetimeFigureOut">
              <a:rPr lang="en-US" smtClean="0"/>
              <a:t>05/04/2017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AC732-87A6-4D37-A8CD-AC02DFECA9B4}" type="slidenum">
              <a:rPr lang="en-US" smtClean="0"/>
              <a:t>‹#›</a:t>
            </a:fld>
            <a:endParaRPr lang="en-US"/>
          </a:p>
        </p:txBody>
      </p:sp>
    </p:spTree>
    <p:extLst>
      <p:ext uri="{BB962C8B-B14F-4D97-AF65-F5344CB8AC3E}">
        <p14:creationId xmlns:p14="http://schemas.microsoft.com/office/powerpoint/2010/main" val="977220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g"/><Relationship Id="rId10" Type="http://schemas.openxmlformats.org/officeDocument/2006/relationships/hyperlink" Target="http://www.google.com/url?sa=i&amp;rct=j&amp;q=&amp;esrc=s&amp;source=images&amp;cd=&amp;cad=rja&amp;uact=8&amp;ved=0ahUKEwjdg5qg7bXTAhUo_IMKHdv0AKoQjRwIBw&amp;url=http://wgno.com/2016/09/21/blue-bell-issues-recall-of-two-flavors-over-listeria-concerns/&amp;psig=AFQjCNEcdP6XokaabfoMflgXmWBULyl99w&amp;ust=1492874507029880" TargetMode="External"/><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jp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hyperlink" Target="http://www.google.com/url?sa=i&amp;rct=j&amp;q=&amp;esrc=s&amp;source=images&amp;cd=&amp;cad=rja&amp;uact=8&amp;ved=0ahUKEwjkuJbXpMLTAhVCRhQKHVqeB3QQjRwIBw&amp;url=http://www.democratandchronicle.com/picture-gallery/local/2014/03/04/look-back-at-the-ice-storm-of-1991/6015579/&amp;psig=AFQjCNFBHR20GbnC0yxi3AOV6GPQfkOLRQ&amp;ust=1493301642425999"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2022179"/>
            <a:ext cx="7886700" cy="4351338"/>
          </a:xfrm>
        </p:spPr>
        <p:txBody>
          <a:bodyPr/>
          <a:lstStyle/>
          <a:p>
            <a:endParaRPr lang="en-US" dirty="0"/>
          </a:p>
          <a:p>
            <a:pPr marL="0" indent="0">
              <a:buNone/>
            </a:pPr>
            <a:r>
              <a:rPr lang="en-US" b="1" dirty="0" smtClean="0"/>
              <a:t>CASA </a:t>
            </a:r>
            <a:r>
              <a:rPr lang="en-US" b="1" dirty="0"/>
              <a:t>101st Annual Educational &amp; Training Seminar </a:t>
            </a:r>
            <a:endParaRPr lang="en-US" dirty="0"/>
          </a:p>
          <a:p>
            <a:pPr marL="0" indent="0" algn="ctr">
              <a:buNone/>
            </a:pPr>
            <a:r>
              <a:rPr lang="en-US" sz="2400" b="1" dirty="0" smtClean="0"/>
              <a:t>May </a:t>
            </a:r>
            <a:r>
              <a:rPr lang="en-US" sz="2400" b="1" dirty="0"/>
              <a:t>1-4th, 2017 </a:t>
            </a:r>
            <a:endParaRPr lang="en-US" sz="2400" dirty="0"/>
          </a:p>
          <a:p>
            <a:pPr marL="0" indent="0" algn="ctr">
              <a:buNone/>
            </a:pPr>
            <a:r>
              <a:rPr lang="en-US" sz="2400" b="1" dirty="0" smtClean="0"/>
              <a:t>Saratoga </a:t>
            </a:r>
            <a:r>
              <a:rPr lang="en-US" sz="2400" b="1" dirty="0"/>
              <a:t>Springs, </a:t>
            </a:r>
            <a:r>
              <a:rPr lang="en-US" sz="2400" b="1" dirty="0" smtClean="0"/>
              <a:t>NY</a:t>
            </a:r>
          </a:p>
          <a:p>
            <a:pPr marL="0" indent="0" algn="ctr">
              <a:buNone/>
            </a:pPr>
            <a:endParaRPr lang="en-US" b="1" dirty="0" smtClean="0"/>
          </a:p>
          <a:p>
            <a:pPr marL="0" indent="0" algn="ctr">
              <a:buNone/>
            </a:pPr>
            <a:r>
              <a:rPr lang="en-US" b="1" dirty="0" smtClean="0"/>
              <a:t>New York State RRT Overview</a:t>
            </a:r>
          </a:p>
          <a:p>
            <a:pPr marL="0" indent="0" algn="ctr">
              <a:buNone/>
            </a:pPr>
            <a:r>
              <a:rPr lang="en-US" b="1" dirty="0" smtClean="0"/>
              <a:t>Steve Stich </a:t>
            </a:r>
            <a:r>
              <a:rPr lang="en-US" dirty="0"/>
              <a:t>	</a:t>
            </a:r>
          </a:p>
          <a:p>
            <a:pPr marL="0" indent="0" algn="ctr">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Tree>
    <p:extLst>
      <p:ext uri="{BB962C8B-B14F-4D97-AF65-F5344CB8AC3E}">
        <p14:creationId xmlns:p14="http://schemas.microsoft.com/office/powerpoint/2010/main" val="3652725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Mycotoxins in Animal Feeds</a:t>
            </a:r>
            <a:endParaRPr lang="en-US" dirty="0"/>
          </a:p>
        </p:txBody>
      </p:sp>
      <p:sp>
        <p:nvSpPr>
          <p:cNvPr id="3" name="Content Placeholder 2"/>
          <p:cNvSpPr>
            <a:spLocks noGrp="1"/>
          </p:cNvSpPr>
          <p:nvPr>
            <p:ph idx="1"/>
          </p:nvPr>
        </p:nvSpPr>
        <p:spPr>
          <a:xfrm>
            <a:off x="628650" y="1825625"/>
            <a:ext cx="3746797" cy="2883108"/>
          </a:xfrm>
        </p:spPr>
        <p:txBody>
          <a:bodyPr>
            <a:normAutofit fontScale="92500" lnSpcReduction="10000"/>
          </a:bodyPr>
          <a:lstStyle/>
          <a:p>
            <a:r>
              <a:rPr lang="en-US" sz="2400" dirty="0"/>
              <a:t>Ultra Performance Liquid Chromatography (UPLC</a:t>
            </a:r>
            <a:r>
              <a:rPr lang="en-US" sz="2400" dirty="0" smtClean="0"/>
              <a:t>) </a:t>
            </a:r>
          </a:p>
          <a:p>
            <a:r>
              <a:rPr lang="en-US" sz="2400" dirty="0" smtClean="0"/>
              <a:t>Bob </a:t>
            </a:r>
            <a:r>
              <a:rPr lang="en-US" sz="2400" dirty="0"/>
              <a:t>Sheridan, Kristen Gilbert, and Jennifer </a:t>
            </a:r>
            <a:r>
              <a:rPr lang="en-US" sz="2400" dirty="0" err="1"/>
              <a:t>Mirabile</a:t>
            </a:r>
            <a:endParaRPr lang="en-US" sz="2400" dirty="0"/>
          </a:p>
          <a:p>
            <a:r>
              <a:rPr lang="en-US" sz="2400" dirty="0"/>
              <a:t>AAFCO, 8 other state labs </a:t>
            </a:r>
            <a:endParaRPr lang="en-US" sz="2400" dirty="0" smtClean="0"/>
          </a:p>
          <a:p>
            <a:pPr marL="0" indent="0">
              <a:buNone/>
            </a:pPr>
            <a:r>
              <a:rPr lang="en-US" sz="2400" dirty="0" smtClean="0"/>
              <a:t>   for </a:t>
            </a:r>
            <a:r>
              <a:rPr lang="en-US" sz="2400" dirty="0"/>
              <a:t>validation</a:t>
            </a:r>
          </a:p>
          <a:p>
            <a:r>
              <a:rPr lang="en-US" sz="2400" dirty="0"/>
              <a:t>EU also using a </a:t>
            </a:r>
            <a:r>
              <a:rPr lang="en-US" sz="2400" dirty="0" smtClean="0"/>
              <a:t>similar method</a:t>
            </a:r>
            <a:endParaRPr lang="en-US" sz="2400" dirty="0"/>
          </a:p>
          <a:p>
            <a:endParaRPr lang="en-US" dirty="0" smtClean="0"/>
          </a:p>
          <a:p>
            <a:pPr marL="457200" lvl="1" indent="0">
              <a:buNone/>
            </a:pPr>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5448" y="3196127"/>
            <a:ext cx="4563454" cy="3422591"/>
          </a:xfrm>
          <a:prstGeom prst="rect">
            <a:avLst/>
          </a:prstGeom>
        </p:spPr>
      </p:pic>
    </p:spTree>
    <p:extLst>
      <p:ext uri="{BB962C8B-B14F-4D97-AF65-F5344CB8AC3E}">
        <p14:creationId xmlns:p14="http://schemas.microsoft.com/office/powerpoint/2010/main" val="47311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Mycotoxins in Animal Feeds</a:t>
            </a:r>
            <a:endParaRPr lang="en-US" dirty="0"/>
          </a:p>
        </p:txBody>
      </p:sp>
      <p:sp>
        <p:nvSpPr>
          <p:cNvPr id="3" name="Content Placeholder 2"/>
          <p:cNvSpPr>
            <a:spLocks noGrp="1"/>
          </p:cNvSpPr>
          <p:nvPr>
            <p:ph idx="1"/>
          </p:nvPr>
        </p:nvSpPr>
        <p:spPr/>
        <p:txBody>
          <a:bodyPr/>
          <a:lstStyle/>
          <a:p>
            <a:r>
              <a:rPr lang="en-US" dirty="0"/>
              <a:t> </a:t>
            </a:r>
            <a:r>
              <a:rPr lang="en-US" dirty="0" smtClean="0"/>
              <a:t>2 </a:t>
            </a:r>
            <a:r>
              <a:rPr lang="en-US" dirty="0"/>
              <a:t>hours</a:t>
            </a:r>
          </a:p>
          <a:p>
            <a:r>
              <a:rPr lang="en-US" dirty="0" smtClean="0"/>
              <a:t>11 </a:t>
            </a:r>
            <a:r>
              <a:rPr lang="en-US" dirty="0"/>
              <a:t>mycotoxins </a:t>
            </a:r>
            <a:endParaRPr lang="en-US" dirty="0" smtClean="0"/>
          </a:p>
          <a:p>
            <a:pPr lvl="1"/>
            <a:r>
              <a:rPr lang="en-US" dirty="0" smtClean="0"/>
              <a:t>Aflatoxin B1, B2, </a:t>
            </a:r>
            <a:r>
              <a:rPr lang="en-US" dirty="0"/>
              <a:t>G1</a:t>
            </a:r>
            <a:r>
              <a:rPr lang="en-US" dirty="0" smtClean="0"/>
              <a:t>, </a:t>
            </a:r>
            <a:r>
              <a:rPr lang="en-US" dirty="0"/>
              <a:t>G2, </a:t>
            </a:r>
            <a:r>
              <a:rPr lang="en-US" dirty="0" err="1"/>
              <a:t>Deoxynivalenol</a:t>
            </a:r>
            <a:r>
              <a:rPr lang="en-US" dirty="0"/>
              <a:t> (</a:t>
            </a:r>
            <a:r>
              <a:rPr lang="en-US" dirty="0" err="1"/>
              <a:t>Vomitoxin</a:t>
            </a:r>
            <a:r>
              <a:rPr lang="en-US" dirty="0"/>
              <a:t>), </a:t>
            </a:r>
            <a:r>
              <a:rPr lang="en-US" dirty="0" err="1"/>
              <a:t>Ochratoxin</a:t>
            </a:r>
            <a:r>
              <a:rPr lang="en-US" dirty="0"/>
              <a:t> A, </a:t>
            </a:r>
            <a:r>
              <a:rPr lang="en-US" dirty="0" err="1"/>
              <a:t>Fumonisin</a:t>
            </a:r>
            <a:r>
              <a:rPr lang="en-US" dirty="0"/>
              <a:t> B1</a:t>
            </a:r>
            <a:r>
              <a:rPr lang="en-US" dirty="0" smtClean="0"/>
              <a:t>, </a:t>
            </a:r>
            <a:r>
              <a:rPr lang="en-US" dirty="0"/>
              <a:t>B2, </a:t>
            </a:r>
            <a:r>
              <a:rPr lang="en-US" dirty="0" smtClean="0"/>
              <a:t>B3</a:t>
            </a:r>
            <a:r>
              <a:rPr lang="en-US" dirty="0"/>
              <a:t>, </a:t>
            </a:r>
            <a:r>
              <a:rPr lang="en-US" dirty="0" err="1"/>
              <a:t>Zearalenone</a:t>
            </a:r>
            <a:r>
              <a:rPr lang="en-US" dirty="0"/>
              <a:t> T-2</a:t>
            </a:r>
          </a:p>
          <a:p>
            <a:pPr lvl="1"/>
            <a:r>
              <a:rPr lang="en-US" dirty="0"/>
              <a:t>Less $$, solvents readily available</a:t>
            </a:r>
          </a:p>
          <a:p>
            <a:pPr lvl="1"/>
            <a:r>
              <a:rPr lang="en-US" dirty="0"/>
              <a:t>More accurate </a:t>
            </a:r>
          </a:p>
          <a:p>
            <a:r>
              <a:rPr lang="en-US" dirty="0" smtClean="0"/>
              <a:t>Questions</a:t>
            </a:r>
            <a:r>
              <a:rPr lang="en-US" dirty="0"/>
              <a:t>?  Ask Bob!</a:t>
            </a:r>
          </a:p>
          <a:p>
            <a:endParaRPr lang="en-US" dirty="0"/>
          </a:p>
        </p:txBody>
      </p:sp>
    </p:spTree>
    <p:extLst>
      <p:ext uri="{BB962C8B-B14F-4D97-AF65-F5344CB8AC3E}">
        <p14:creationId xmlns:p14="http://schemas.microsoft.com/office/powerpoint/2010/main" val="1268757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254" y="1848755"/>
            <a:ext cx="7772400" cy="2387600"/>
          </a:xfrm>
        </p:spPr>
        <p:txBody>
          <a:bodyPr>
            <a:normAutofit/>
          </a:bodyPr>
          <a:lstStyle/>
          <a:p>
            <a:r>
              <a:rPr lang="en-US" sz="5400" b="1" dirty="0" smtClean="0">
                <a:effectLst>
                  <a:outerShdw blurRad="38100" dist="38100" dir="2700000" algn="tl">
                    <a:srgbClr val="000000">
                      <a:alpha val="43137"/>
                    </a:srgbClr>
                  </a:outerShdw>
                </a:effectLst>
              </a:rPr>
              <a:t>Multi-Agency Investigation: Egregious Insanitary Conditions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209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Participating Agencies</a:t>
            </a:r>
            <a:endParaRPr lang="en-US" dirty="0"/>
          </a:p>
        </p:txBody>
      </p:sp>
      <p:sp>
        <p:nvSpPr>
          <p:cNvPr id="3" name="Content Placeholder 2"/>
          <p:cNvSpPr>
            <a:spLocks noGrp="1"/>
          </p:cNvSpPr>
          <p:nvPr>
            <p:ph idx="1"/>
          </p:nvPr>
        </p:nvSpPr>
        <p:spPr/>
        <p:txBody>
          <a:bodyPr>
            <a:normAutofit/>
          </a:bodyPr>
          <a:lstStyle/>
          <a:p>
            <a:r>
              <a:rPr lang="en-US" sz="2400" dirty="0" smtClean="0"/>
              <a:t>United States Department of Agriculture, Food Safety and Inspection Services (USDA, FSIS)</a:t>
            </a:r>
          </a:p>
          <a:p>
            <a:r>
              <a:rPr lang="en-US" sz="2400" dirty="0" smtClean="0"/>
              <a:t>New York State Department of Agriculture and Markets, Division of Food Safety &amp; Inspection (NYSDAM)</a:t>
            </a:r>
          </a:p>
          <a:p>
            <a:r>
              <a:rPr lang="en-US" sz="2400" dirty="0" smtClean="0"/>
              <a:t>New York State Department of Environmental Conservation, Division of Marine Resources (NYSDEC)</a:t>
            </a:r>
          </a:p>
          <a:p>
            <a:r>
              <a:rPr lang="en-US" sz="2400" dirty="0" smtClean="0"/>
              <a:t>Situational awareness provided by NYSDAM to US Food and Drug Administration (FDA), NY District Office and NYS Department of Health (NYSDOH)</a:t>
            </a:r>
            <a:endParaRPr lang="en-US" sz="2400" dirty="0"/>
          </a:p>
        </p:txBody>
      </p:sp>
    </p:spTree>
    <p:extLst>
      <p:ext uri="{BB962C8B-B14F-4D97-AF65-F5344CB8AC3E}">
        <p14:creationId xmlns:p14="http://schemas.microsoft.com/office/powerpoint/2010/main" val="358934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Day 1 – July 21, 2017</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25625"/>
            <a:ext cx="7886700" cy="1698625"/>
          </a:xfrm>
        </p:spPr>
        <p:txBody>
          <a:bodyPr>
            <a:normAutofit/>
          </a:bodyPr>
          <a:lstStyle/>
          <a:p>
            <a:r>
              <a:rPr lang="en-US" dirty="0" smtClean="0"/>
              <a:t>USDA, FSIS, OEIA, CID Supervisory Investigator notifies NYSDAM NYC Office of extensive rodent (rat) infestation at 8,000ft</a:t>
            </a:r>
            <a:r>
              <a:rPr lang="en-US" baseline="30000" dirty="0" smtClean="0"/>
              <a:t>2</a:t>
            </a:r>
            <a:r>
              <a:rPr lang="en-US" dirty="0" smtClean="0"/>
              <a:t> Queens, NY warehouse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rot="10800000">
            <a:off x="5254579" y="3734916"/>
            <a:ext cx="3489369" cy="263875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734916"/>
            <a:ext cx="3518347" cy="2638761"/>
          </a:xfrm>
          <a:prstGeom prst="rect">
            <a:avLst/>
          </a:prstGeom>
        </p:spPr>
      </p:pic>
    </p:spTree>
    <p:extLst>
      <p:ext uri="{BB962C8B-B14F-4D97-AF65-F5344CB8AC3E}">
        <p14:creationId xmlns:p14="http://schemas.microsoft.com/office/powerpoint/2010/main" val="356142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7/21/16 - Day 1 Continued</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NYSDAM arrives at site and initiates inspection</a:t>
            </a:r>
          </a:p>
          <a:p>
            <a:r>
              <a:rPr lang="en-US" dirty="0" smtClean="0"/>
              <a:t>NYSDAM notifies NYSDEC regarding shellfish</a:t>
            </a:r>
          </a:p>
          <a:p>
            <a:r>
              <a:rPr lang="en-US" dirty="0" smtClean="0"/>
              <a:t>NYSDEC arrives and initiates inspection</a:t>
            </a:r>
          </a:p>
          <a:p>
            <a:r>
              <a:rPr lang="en-US" dirty="0" smtClean="0"/>
              <a:t>NYSDAM places 22,000 </a:t>
            </a:r>
            <a:r>
              <a:rPr lang="en-US" dirty="0" err="1" smtClean="0"/>
              <a:t>lbs</a:t>
            </a:r>
            <a:r>
              <a:rPr lang="en-US" dirty="0" smtClean="0"/>
              <a:t> of food under state seizure, including meats and shellfish condemned by USDA and NYSDEC</a:t>
            </a:r>
          </a:p>
          <a:p>
            <a:pPr marL="0" indent="0">
              <a:buNone/>
            </a:pPr>
            <a:endParaRPr lang="en-US" dirty="0"/>
          </a:p>
        </p:txBody>
      </p:sp>
    </p:spTree>
    <p:extLst>
      <p:ext uri="{BB962C8B-B14F-4D97-AF65-F5344CB8AC3E}">
        <p14:creationId xmlns:p14="http://schemas.microsoft.com/office/powerpoint/2010/main" val="2147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Inspection </a:t>
            </a:r>
            <a:r>
              <a:rPr lang="en-US" sz="4000" b="1" dirty="0" smtClean="0">
                <a:effectLst>
                  <a:outerShdw blurRad="38100" dist="38100" dir="2700000" algn="tl">
                    <a:srgbClr val="000000">
                      <a:alpha val="43137"/>
                    </a:srgbClr>
                  </a:outerShdw>
                </a:effectLst>
              </a:rPr>
              <a:t>Findings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NYSDAM inspection findings include:</a:t>
            </a:r>
          </a:p>
          <a:p>
            <a:r>
              <a:rPr lang="en-US" dirty="0" smtClean="0"/>
              <a:t>5 live, and 12 dead rats</a:t>
            </a:r>
          </a:p>
          <a:p>
            <a:r>
              <a:rPr lang="en-US" dirty="0" smtClean="0"/>
              <a:t>Thousands of rat and mouse droppings</a:t>
            </a:r>
          </a:p>
          <a:p>
            <a:r>
              <a:rPr lang="en-US" dirty="0" smtClean="0"/>
              <a:t>10-20 live birds inside warehouse</a:t>
            </a:r>
          </a:p>
          <a:p>
            <a:r>
              <a:rPr lang="en-US" dirty="0" smtClean="0"/>
              <a:t>Numerous flies </a:t>
            </a:r>
          </a:p>
          <a:p>
            <a:r>
              <a:rPr lang="en-US" dirty="0" smtClean="0"/>
              <a:t>Extensive rodent defiled and spilled foods</a:t>
            </a:r>
          </a:p>
          <a:p>
            <a:r>
              <a:rPr lang="en-US" dirty="0" smtClean="0"/>
              <a:t>Extensive damage to floors and walls providing rodent harborage</a:t>
            </a:r>
            <a:endParaRPr lang="en-US" dirty="0"/>
          </a:p>
        </p:txBody>
      </p:sp>
    </p:spTree>
    <p:extLst>
      <p:ext uri="{BB962C8B-B14F-4D97-AF65-F5344CB8AC3E}">
        <p14:creationId xmlns:p14="http://schemas.microsoft.com/office/powerpoint/2010/main" val="1105209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Inspection F</a:t>
            </a:r>
            <a:r>
              <a:rPr lang="en-US" sz="4000" b="1" dirty="0" smtClean="0">
                <a:effectLst>
                  <a:outerShdw blurRad="38100" dist="38100" dir="2700000" algn="tl">
                    <a:srgbClr val="000000">
                      <a:alpha val="43137"/>
                    </a:srgbClr>
                  </a:outerShdw>
                </a:effectLst>
              </a:rPr>
              <a:t>indings - Continued</a:t>
            </a:r>
            <a:endParaRPr lang="en-US" sz="40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23258" y="1587657"/>
            <a:ext cx="3086187" cy="231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5278" y="2220567"/>
            <a:ext cx="3222939" cy="24172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021" y="4140674"/>
            <a:ext cx="3278386" cy="2458790"/>
          </a:xfrm>
          <a:prstGeom prst="rect">
            <a:avLst/>
          </a:prstGeom>
        </p:spPr>
      </p:pic>
      <p:sp>
        <p:nvSpPr>
          <p:cNvPr id="7" name="TextBox 6"/>
          <p:cNvSpPr txBox="1"/>
          <p:nvPr/>
        </p:nvSpPr>
        <p:spPr>
          <a:xfrm>
            <a:off x="628651" y="5040639"/>
            <a:ext cx="1019846" cy="923330"/>
          </a:xfrm>
          <a:prstGeom prst="rect">
            <a:avLst/>
          </a:prstGeom>
          <a:noFill/>
        </p:spPr>
        <p:txBody>
          <a:bodyPr wrap="square" rtlCol="0">
            <a:spAutoFit/>
          </a:bodyPr>
          <a:lstStyle/>
          <a:p>
            <a:r>
              <a:rPr lang="en-US" dirty="0" smtClean="0"/>
              <a:t>Rodent gnawed Duck</a:t>
            </a:r>
            <a:endParaRPr lang="en-US" dirty="0"/>
          </a:p>
        </p:txBody>
      </p:sp>
      <p:cxnSp>
        <p:nvCxnSpPr>
          <p:cNvPr id="11" name="Straight Arrow Connector 10"/>
          <p:cNvCxnSpPr/>
          <p:nvPr/>
        </p:nvCxnSpPr>
        <p:spPr>
          <a:xfrm flipV="1">
            <a:off x="1378762" y="5760125"/>
            <a:ext cx="901521" cy="12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51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Inspection </a:t>
            </a:r>
            <a:r>
              <a:rPr lang="en-US" sz="4000" b="1" dirty="0" smtClean="0">
                <a:effectLst>
                  <a:outerShdw blurRad="38100" dist="38100" dir="2700000" algn="tl">
                    <a:srgbClr val="000000">
                      <a:alpha val="43137"/>
                    </a:srgbClr>
                  </a:outerShdw>
                </a:effectLst>
              </a:rPr>
              <a:t>Findings </a:t>
            </a:r>
            <a:r>
              <a:rPr lang="en-US" sz="4000" b="1" dirty="0">
                <a:effectLst>
                  <a:outerShdw blurRad="38100" dist="38100" dir="2700000" algn="tl">
                    <a:srgbClr val="000000">
                      <a:alpha val="43137"/>
                    </a:srgbClr>
                  </a:outerShdw>
                </a:effectLst>
              </a:rPr>
              <a:t>- Continued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406" y="1690689"/>
            <a:ext cx="2632030" cy="19740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11" y="4012842"/>
            <a:ext cx="3381420" cy="25360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34325" y="2402178"/>
            <a:ext cx="4295104" cy="3221328"/>
          </a:xfrm>
          <a:prstGeom prst="rect">
            <a:avLst/>
          </a:prstGeom>
        </p:spPr>
      </p:pic>
    </p:spTree>
    <p:extLst>
      <p:ext uri="{BB962C8B-B14F-4D97-AF65-F5344CB8AC3E}">
        <p14:creationId xmlns:p14="http://schemas.microsoft.com/office/powerpoint/2010/main" val="371790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7/22/16 - Product Destruction</a:t>
            </a:r>
            <a:endParaRPr lang="en-US" sz="4000"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628650" y="1825625"/>
            <a:ext cx="7886700" cy="1252426"/>
          </a:xfrm>
        </p:spPr>
        <p:txBody>
          <a:bodyPr/>
          <a:lstStyle/>
          <a:p>
            <a:r>
              <a:rPr lang="en-US" dirty="0"/>
              <a:t>Approximately 11 tons of </a:t>
            </a:r>
            <a:r>
              <a:rPr lang="en-US" dirty="0" smtClean="0"/>
              <a:t>foods destroyed during day 2 of inspection, approximately 16 tons held under NYSDAM open seizure pending disposition</a:t>
            </a:r>
            <a:endParaRPr lang="en-US" dirty="0"/>
          </a:p>
          <a:p>
            <a:endParaRPr lang="en-US" dirty="0"/>
          </a:p>
        </p:txBody>
      </p:sp>
      <p:pic>
        <p:nvPicPr>
          <p:cNvPr id="4" name="Picture 2" descr="0D4613A3-EE47-45C7-A351-760C4900C8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20" y="3999659"/>
            <a:ext cx="2490789" cy="18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2544360" y="3961350"/>
            <a:ext cx="3217080" cy="1944710"/>
          </a:xfrm>
          <a:prstGeom prst="rect">
            <a:avLst/>
          </a:prstGeom>
          <a:noFill/>
          <a:ln>
            <a:noFill/>
          </a:ln>
        </p:spPr>
      </p:pic>
      <p:pic>
        <p:nvPicPr>
          <p:cNvPr id="6" name="Picture 3" descr="2A2704C5-AF16-4927-AF4F-03FDE2F89F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721" y="3999659"/>
            <a:ext cx="3205163" cy="24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07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NYS RRT Update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176002"/>
            <a:ext cx="7886700" cy="4351338"/>
          </a:xfrm>
        </p:spPr>
        <p:txBody>
          <a:bodyPr/>
          <a:lstStyle/>
          <a:p>
            <a:r>
              <a:rPr lang="en-US" dirty="0" smtClean="0"/>
              <a:t>NYSDAM, NYSDOH, FDA</a:t>
            </a:r>
          </a:p>
          <a:p>
            <a:pPr lvl="1"/>
            <a:r>
              <a:rPr lang="en-US" dirty="0" smtClean="0"/>
              <a:t>NYSDAM (MC &amp; AI), USDA, DEC, NYCDMHH, County DOH</a:t>
            </a:r>
          </a:p>
          <a:p>
            <a:r>
              <a:rPr lang="en-US" dirty="0" smtClean="0"/>
              <a:t>Permanent NY State funded </a:t>
            </a:r>
            <a:r>
              <a:rPr lang="en-US" smtClean="0"/>
              <a:t>RRT </a:t>
            </a:r>
            <a:r>
              <a:rPr lang="en-US" smtClean="0"/>
              <a:t>Inspector position </a:t>
            </a:r>
            <a:r>
              <a:rPr lang="en-US" dirty="0" smtClean="0"/>
              <a:t>– Danielle Grady</a:t>
            </a:r>
          </a:p>
          <a:p>
            <a:r>
              <a:rPr lang="en-US" dirty="0" smtClean="0"/>
              <a:t>Training</a:t>
            </a:r>
          </a:p>
          <a:p>
            <a:pPr lvl="1"/>
            <a:r>
              <a:rPr lang="en-US" dirty="0"/>
              <a:t>Exercise May 31, June 1</a:t>
            </a:r>
          </a:p>
          <a:p>
            <a:pPr lvl="1"/>
            <a:r>
              <a:rPr lang="en-US" dirty="0"/>
              <a:t>E-220 Traceback </a:t>
            </a:r>
            <a:r>
              <a:rPr lang="en-US" dirty="0" smtClean="0"/>
              <a:t>Investigations</a:t>
            </a:r>
            <a:endParaRPr lang="en-US" dirty="0"/>
          </a:p>
          <a:p>
            <a:pPr lvl="1"/>
            <a:endParaRPr lang="en-US" dirty="0" smtClean="0"/>
          </a:p>
        </p:txBody>
      </p:sp>
    </p:spTree>
    <p:extLst>
      <p:ext uri="{BB962C8B-B14F-4D97-AF65-F5344CB8AC3E}">
        <p14:creationId xmlns:p14="http://schemas.microsoft.com/office/powerpoint/2010/main" val="2052176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7/22/16 (was a Friday)</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Management was instructed by NYSDAM to cease distribution or receipt of food.  Any food brought into warehouse subject to state seizure</a:t>
            </a:r>
          </a:p>
          <a:p>
            <a:r>
              <a:rPr lang="en-US" dirty="0" smtClean="0"/>
              <a:t>NYSDAM Office began preparations (evidence gathering) for request for a Temporary Restraining Order to enjoin the establishment from operating as a food warehouse</a:t>
            </a:r>
          </a:p>
          <a:p>
            <a:r>
              <a:rPr lang="en-US" dirty="0" smtClean="0"/>
              <a:t>NYSDEC issued a Shellfish </a:t>
            </a:r>
            <a:r>
              <a:rPr lang="en-US" dirty="0" err="1" smtClean="0"/>
              <a:t>Reshipper</a:t>
            </a:r>
            <a:r>
              <a:rPr lang="en-US" dirty="0" smtClean="0"/>
              <a:t> Permit Revocation Warning Letter</a:t>
            </a:r>
          </a:p>
        </p:txBody>
      </p:sp>
    </p:spTree>
    <p:extLst>
      <p:ext uri="{BB962C8B-B14F-4D97-AF65-F5344CB8AC3E}">
        <p14:creationId xmlns:p14="http://schemas.microsoft.com/office/powerpoint/2010/main" val="86519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7/25/16 – NYSDAM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25625"/>
            <a:ext cx="5526490" cy="4315868"/>
          </a:xfrm>
          <a:solidFill>
            <a:schemeClr val="bg1">
              <a:lumMod val="95000"/>
            </a:schemeClr>
          </a:solidFill>
        </p:spPr>
        <p:txBody>
          <a:bodyPr>
            <a:normAutofit fontScale="92500"/>
          </a:bodyPr>
          <a:lstStyle/>
          <a:p>
            <a:r>
              <a:rPr lang="en-US" dirty="0" smtClean="0"/>
              <a:t>Visit was made by NYSDAM to ensure no activity related to food warehouse operations, the establishment appeared to be in compliance</a:t>
            </a:r>
          </a:p>
          <a:p>
            <a:r>
              <a:rPr lang="en-US" dirty="0" smtClean="0"/>
              <a:t>Verified corrective actions are in process with new exterminator</a:t>
            </a:r>
          </a:p>
          <a:p>
            <a:r>
              <a:rPr lang="en-US" dirty="0" smtClean="0"/>
              <a:t>Confirmed foods under open </a:t>
            </a:r>
            <a:r>
              <a:rPr lang="en-US" dirty="0"/>
              <a:t>s</a:t>
            </a:r>
            <a:r>
              <a:rPr lang="en-US" dirty="0" smtClean="0"/>
              <a:t>eizure were intact, and</a:t>
            </a:r>
            <a:r>
              <a:rPr lang="en-US" dirty="0"/>
              <a:t> </a:t>
            </a:r>
            <a:r>
              <a:rPr lang="en-US" dirty="0" smtClean="0"/>
              <a:t>witnessed destruction of 200lbs of rodent defiled foods (already under open  seizure)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6081172" y="3267545"/>
            <a:ext cx="3146716" cy="2316392"/>
          </a:xfrm>
          <a:prstGeom prst="rect">
            <a:avLst/>
          </a:prstGeom>
          <a:noFill/>
          <a:ln w="9525">
            <a:noFill/>
            <a:miter lim="800000"/>
            <a:headEnd/>
            <a:tailEnd/>
          </a:ln>
        </p:spPr>
      </p:pic>
    </p:spTree>
    <p:extLst>
      <p:ext uri="{BB962C8B-B14F-4D97-AF65-F5344CB8AC3E}">
        <p14:creationId xmlns:p14="http://schemas.microsoft.com/office/powerpoint/2010/main" val="261683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7/26/16 – NYSDAM TRO</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Request for Temporary Restraining Order was delivered to NYDAM Counsel’s Office </a:t>
            </a:r>
          </a:p>
          <a:p>
            <a:r>
              <a:rPr lang="en-US" dirty="0" smtClean="0"/>
              <a:t>Evidence included:</a:t>
            </a:r>
          </a:p>
          <a:p>
            <a:pPr lvl="1"/>
            <a:r>
              <a:rPr lang="en-US" dirty="0" smtClean="0"/>
              <a:t>Inspection report citing several critical deficiencies</a:t>
            </a:r>
          </a:p>
          <a:p>
            <a:pPr lvl="1"/>
            <a:r>
              <a:rPr lang="en-US" dirty="0" smtClean="0"/>
              <a:t>Photo report, including photos taken by NYSDEC and USDA taken during NYSDAM inspectors’ presence</a:t>
            </a:r>
          </a:p>
          <a:p>
            <a:r>
              <a:rPr lang="en-US" dirty="0" smtClean="0"/>
              <a:t>A Civil </a:t>
            </a:r>
            <a:r>
              <a:rPr lang="en-US" dirty="0"/>
              <a:t>P</a:t>
            </a:r>
            <a:r>
              <a:rPr lang="en-US" dirty="0" smtClean="0"/>
              <a:t>enalty of $600 was issued to the establishment</a:t>
            </a:r>
          </a:p>
          <a:p>
            <a:r>
              <a:rPr lang="en-US" dirty="0" smtClean="0"/>
              <a:t>NYSDEC, NYSDOH, USDA and FDA were notified of intent for TRO</a:t>
            </a:r>
          </a:p>
          <a:p>
            <a:endParaRPr lang="en-US" dirty="0"/>
          </a:p>
        </p:txBody>
      </p:sp>
    </p:spTree>
    <p:extLst>
      <p:ext uri="{BB962C8B-B14F-4D97-AF65-F5344CB8AC3E}">
        <p14:creationId xmlns:p14="http://schemas.microsoft.com/office/powerpoint/2010/main" val="4018395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7/27/16 – Service of NYSDAM TRO</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25625"/>
            <a:ext cx="5248636" cy="4351338"/>
          </a:xfrm>
        </p:spPr>
        <p:txBody>
          <a:bodyPr>
            <a:normAutofit lnSpcReduction="10000"/>
          </a:bodyPr>
          <a:lstStyle/>
          <a:p>
            <a:r>
              <a:rPr lang="en-US" dirty="0" smtClean="0"/>
              <a:t>A TRO was served on the establishment by a NYSDAM Inspector</a:t>
            </a:r>
          </a:p>
          <a:p>
            <a:r>
              <a:rPr lang="en-US" dirty="0" smtClean="0"/>
              <a:t>TRO enjoins the firm from operating as a food warehouse until such time as NYSDAM finds the warehouse in significant compliance with applicable laws and regulation</a:t>
            </a:r>
          </a:p>
          <a:p>
            <a:r>
              <a:rPr lang="en-US" dirty="0" smtClean="0"/>
              <a:t>TRO provides for a appeal to the court on August 5, 2016</a:t>
            </a:r>
            <a:endParaRPr lang="en-US" dirty="0"/>
          </a:p>
        </p:txBody>
      </p:sp>
      <p:pic>
        <p:nvPicPr>
          <p:cNvPr id="4" name="Picture 3"/>
          <p:cNvPicPr>
            <a:picLocks noChangeAspect="1"/>
          </p:cNvPicPr>
          <p:nvPr/>
        </p:nvPicPr>
        <p:blipFill>
          <a:blip r:embed="rId2"/>
          <a:stretch>
            <a:fillRect/>
          </a:stretch>
        </p:blipFill>
        <p:spPr>
          <a:xfrm>
            <a:off x="6109106" y="1944709"/>
            <a:ext cx="2852634" cy="3680677"/>
          </a:xfrm>
          <a:prstGeom prst="rect">
            <a:avLst/>
          </a:prstGeom>
        </p:spPr>
      </p:pic>
    </p:spTree>
    <p:extLst>
      <p:ext uri="{BB962C8B-B14F-4D97-AF65-F5344CB8AC3E}">
        <p14:creationId xmlns:p14="http://schemas.microsoft.com/office/powerpoint/2010/main" val="1712976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7/28/16 – Information Sharing</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690689"/>
            <a:ext cx="7886700" cy="1354303"/>
          </a:xfrm>
        </p:spPr>
        <p:txBody>
          <a:bodyPr>
            <a:normAutofit fontScale="92500" lnSpcReduction="20000"/>
          </a:bodyPr>
          <a:lstStyle/>
          <a:p>
            <a:r>
              <a:rPr lang="en-US" dirty="0" smtClean="0"/>
              <a:t>NYSDAM shared product distribution list and invoices with NYSDOH and FDA.  Majority of foods were distributed to restaurants in NYC and surrounding states</a:t>
            </a:r>
            <a:endParaRPr lang="en-US" dirty="0"/>
          </a:p>
        </p:txBody>
      </p:sp>
      <p:pic>
        <p:nvPicPr>
          <p:cNvPr id="4" name="Picture 3"/>
          <p:cNvPicPr>
            <a:picLocks noChangeAspect="1"/>
          </p:cNvPicPr>
          <p:nvPr/>
        </p:nvPicPr>
        <p:blipFill>
          <a:blip r:embed="rId2"/>
          <a:stretch>
            <a:fillRect/>
          </a:stretch>
        </p:blipFill>
        <p:spPr>
          <a:xfrm rot="5400000">
            <a:off x="1035452" y="3208647"/>
            <a:ext cx="2802888" cy="3616491"/>
          </a:xfrm>
          <a:prstGeom prst="rect">
            <a:avLst/>
          </a:prstGeom>
        </p:spPr>
      </p:pic>
      <p:pic>
        <p:nvPicPr>
          <p:cNvPr id="5" name="Picture 4"/>
          <p:cNvPicPr>
            <a:picLocks noChangeAspect="1"/>
          </p:cNvPicPr>
          <p:nvPr/>
        </p:nvPicPr>
        <p:blipFill>
          <a:blip r:embed="rId3"/>
          <a:stretch>
            <a:fillRect/>
          </a:stretch>
        </p:blipFill>
        <p:spPr>
          <a:xfrm>
            <a:off x="5454317" y="2928394"/>
            <a:ext cx="2870817" cy="3704139"/>
          </a:xfrm>
          <a:prstGeom prst="rect">
            <a:avLst/>
          </a:prstGeom>
        </p:spPr>
      </p:pic>
    </p:spTree>
    <p:extLst>
      <p:ext uri="{BB962C8B-B14F-4D97-AF65-F5344CB8AC3E}">
        <p14:creationId xmlns:p14="http://schemas.microsoft.com/office/powerpoint/2010/main" val="1064786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7/29/16 - NYSDAM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NYSDAM visited warehouse to confirm compliance with the TRO</a:t>
            </a:r>
          </a:p>
          <a:p>
            <a:r>
              <a:rPr lang="en-US" dirty="0" smtClean="0"/>
              <a:t>Firm was found to be in compliance with no apparent food operations, and</a:t>
            </a:r>
          </a:p>
          <a:p>
            <a:r>
              <a:rPr lang="en-US" dirty="0" smtClean="0"/>
              <a:t>The open seizure was found intact</a:t>
            </a:r>
          </a:p>
          <a:p>
            <a:r>
              <a:rPr lang="en-US" dirty="0" smtClean="0"/>
              <a:t>Corrective actions were ongoing</a:t>
            </a:r>
            <a:endParaRPr lang="en-US" dirty="0"/>
          </a:p>
        </p:txBody>
      </p:sp>
    </p:spTree>
    <p:extLst>
      <p:ext uri="{BB962C8B-B14F-4D97-AF65-F5344CB8AC3E}">
        <p14:creationId xmlns:p14="http://schemas.microsoft.com/office/powerpoint/2010/main" val="2131383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8/3/16 – NYSDAM Reinspection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Reinspection was conducted by NYSDAM at the request of the firm</a:t>
            </a:r>
          </a:p>
          <a:p>
            <a:r>
              <a:rPr lang="en-US" dirty="0" smtClean="0"/>
              <a:t>No critical deficiencies were found</a:t>
            </a:r>
          </a:p>
          <a:p>
            <a:r>
              <a:rPr lang="en-US" dirty="0" smtClean="0"/>
              <a:t>No evidence of rodent activity was observed</a:t>
            </a:r>
          </a:p>
        </p:txBody>
      </p:sp>
    </p:spTree>
    <p:extLst>
      <p:ext uri="{BB962C8B-B14F-4D97-AF65-F5344CB8AC3E}">
        <p14:creationId xmlns:p14="http://schemas.microsoft.com/office/powerpoint/2010/main" val="376995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8/5/16 – Status of TRO</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NYSDAM is awaiting the Judge’s Order to vacate the TRO, and would not pursue legal action if the firm resumed operations.</a:t>
            </a:r>
          </a:p>
          <a:p>
            <a:r>
              <a:rPr lang="en-US" dirty="0" smtClean="0"/>
              <a:t>As of this date the firm resumed operations</a:t>
            </a:r>
          </a:p>
          <a:p>
            <a:r>
              <a:rPr lang="en-US" dirty="0" smtClean="0"/>
              <a:t>On 8/8/16 the Judge vacated the </a:t>
            </a:r>
            <a:r>
              <a:rPr lang="en-US" dirty="0"/>
              <a:t>T</a:t>
            </a:r>
            <a:r>
              <a:rPr lang="en-US" dirty="0" smtClean="0"/>
              <a:t>emporary Restraining Order</a:t>
            </a:r>
          </a:p>
          <a:p>
            <a:endParaRPr lang="en-US" dirty="0"/>
          </a:p>
        </p:txBody>
      </p:sp>
    </p:spTree>
    <p:extLst>
      <p:ext uri="{BB962C8B-B14F-4D97-AF65-F5344CB8AC3E}">
        <p14:creationId xmlns:p14="http://schemas.microsoft.com/office/powerpoint/2010/main" val="4201615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8/15/16 – NYSDAM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25625"/>
            <a:ext cx="4298192" cy="4643414"/>
          </a:xfrm>
        </p:spPr>
        <p:txBody>
          <a:bodyPr>
            <a:normAutofit/>
          </a:bodyPr>
          <a:lstStyle/>
          <a:p>
            <a:r>
              <a:rPr lang="en-US" sz="2400" dirty="0" smtClean="0"/>
              <a:t>Visit was made by NYSDAM to address foods under open state seizure</a:t>
            </a:r>
          </a:p>
          <a:p>
            <a:r>
              <a:rPr lang="en-US" sz="2400" dirty="0" smtClean="0"/>
              <a:t>900 </a:t>
            </a:r>
            <a:r>
              <a:rPr lang="en-US" sz="2400" dirty="0" err="1" smtClean="0"/>
              <a:t>lbs</a:t>
            </a:r>
            <a:r>
              <a:rPr lang="en-US" sz="2400" dirty="0" smtClean="0"/>
              <a:t> of food products were destroyed</a:t>
            </a:r>
          </a:p>
          <a:p>
            <a:r>
              <a:rPr lang="en-US" sz="2400" dirty="0" smtClean="0"/>
              <a:t>30,000lbs/15 tons of food products were release from state seizure (Primarily frozen/refrigerated foods)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4263" y="3643680"/>
            <a:ext cx="3767146" cy="2825360"/>
          </a:xfrm>
          <a:prstGeom prst="rect">
            <a:avLst/>
          </a:prstGeom>
        </p:spPr>
      </p:pic>
    </p:spTree>
    <p:extLst>
      <p:ext uri="{BB962C8B-B14F-4D97-AF65-F5344CB8AC3E}">
        <p14:creationId xmlns:p14="http://schemas.microsoft.com/office/powerpoint/2010/main" val="2767907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9/1/16 – Joint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Visit with NYSDEC and FDA</a:t>
            </a:r>
          </a:p>
          <a:p>
            <a:r>
              <a:rPr lang="en-US" dirty="0" smtClean="0"/>
              <a:t>Confirm corrective actions</a:t>
            </a:r>
          </a:p>
          <a:p>
            <a:r>
              <a:rPr lang="en-US" dirty="0" smtClean="0"/>
              <a:t>NYSDEC conduct unannounced inspection</a:t>
            </a:r>
          </a:p>
          <a:p>
            <a:r>
              <a:rPr lang="en-US" dirty="0" smtClean="0"/>
              <a:t>NYSDEC issues revocation of Shellfish </a:t>
            </a:r>
            <a:r>
              <a:rPr lang="en-US" dirty="0" err="1" smtClean="0"/>
              <a:t>Reshipper</a:t>
            </a:r>
            <a:r>
              <a:rPr lang="en-US" dirty="0" smtClean="0"/>
              <a:t> Permit on 9/2/16</a:t>
            </a:r>
            <a:endParaRPr lang="en-US" dirty="0"/>
          </a:p>
        </p:txBody>
      </p:sp>
    </p:spTree>
    <p:extLst>
      <p:ext uri="{BB962C8B-B14F-4D97-AF65-F5344CB8AC3E}">
        <p14:creationId xmlns:p14="http://schemas.microsoft.com/office/powerpoint/2010/main" val="4214244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9" descr="popeye-yam-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082" y="1560113"/>
            <a:ext cx="1513833" cy="143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6_taco-bell_get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197" y="5107220"/>
            <a:ext cx="2035554" cy="1425766"/>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11" descr="483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98" y="4981577"/>
            <a:ext cx="2236071" cy="167705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81" name="Picture 13" descr="hfsa8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971" y="427271"/>
            <a:ext cx="1154085" cy="185094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82" name="Picture 17" descr="Setton-Pistach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366" y="112307"/>
            <a:ext cx="1894997" cy="14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5319" y="223431"/>
            <a:ext cx="1833226" cy="121992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4360" y="3556400"/>
            <a:ext cx="1782545" cy="1097626"/>
          </a:xfrm>
          <a:prstGeom prst="rect">
            <a:avLst/>
          </a:prstGeom>
        </p:spPr>
      </p:pic>
      <p:pic>
        <p:nvPicPr>
          <p:cNvPr id="2058" name="Picture 10" descr="Image result for blue bell ice cream recall">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1669" y="1847003"/>
            <a:ext cx="2227627" cy="1253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5784" y="1880815"/>
            <a:ext cx="1564962" cy="1564962"/>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96099" y="3606758"/>
            <a:ext cx="1569294" cy="1307745"/>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6432" y="3027291"/>
            <a:ext cx="2781301" cy="1563912"/>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41157" y="5174981"/>
            <a:ext cx="2279431" cy="1290244"/>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64243" y="2072989"/>
            <a:ext cx="3847652" cy="2710296"/>
          </a:xfrm>
          <a:prstGeom prst="rect">
            <a:avLst/>
          </a:prstGeom>
        </p:spPr>
      </p:pic>
    </p:spTree>
    <p:extLst>
      <p:ext uri="{BB962C8B-B14F-4D97-AF65-F5344CB8AC3E}">
        <p14:creationId xmlns:p14="http://schemas.microsoft.com/office/powerpoint/2010/main" val="7858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9/14/16 – Joint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Visit was made by NYSDAM and USDA</a:t>
            </a:r>
          </a:p>
          <a:p>
            <a:pPr lvl="1"/>
            <a:r>
              <a:rPr lang="en-US" dirty="0" smtClean="0"/>
              <a:t>NYSDAM conducted an inspection</a:t>
            </a:r>
          </a:p>
          <a:p>
            <a:pPr lvl="2"/>
            <a:r>
              <a:rPr lang="en-US" sz="2400" dirty="0" smtClean="0"/>
              <a:t>No evidence of rodents was found, however;</a:t>
            </a:r>
            <a:endParaRPr lang="en-US" sz="2400" dirty="0"/>
          </a:p>
          <a:p>
            <a:pPr lvl="2"/>
            <a:r>
              <a:rPr lang="en-US" sz="2400" dirty="0"/>
              <a:t>10-20 </a:t>
            </a:r>
            <a:r>
              <a:rPr lang="en-US" sz="2400" dirty="0" smtClean="0"/>
              <a:t>birds were present in the warehouse, and were  </a:t>
            </a:r>
            <a:r>
              <a:rPr lang="en-US" sz="2400" dirty="0"/>
              <a:t>removed during </a:t>
            </a:r>
            <a:r>
              <a:rPr lang="en-US" sz="2400" dirty="0" smtClean="0"/>
              <a:t>the inspection, this resulted in a critical deficiency requiring follow-up reinspection</a:t>
            </a:r>
          </a:p>
          <a:p>
            <a:r>
              <a:rPr lang="en-US" dirty="0" smtClean="0"/>
              <a:t>NYSDAM conducted a subsequent reinspection on 11/10/16 - no critical deficiencies were noted, no evidence of rodent or bird activity observed</a:t>
            </a:r>
          </a:p>
          <a:p>
            <a:pPr lvl="1"/>
            <a:endParaRPr lang="en-US" dirty="0"/>
          </a:p>
        </p:txBody>
      </p:sp>
    </p:spTree>
    <p:extLst>
      <p:ext uri="{BB962C8B-B14F-4D97-AF65-F5344CB8AC3E}">
        <p14:creationId xmlns:p14="http://schemas.microsoft.com/office/powerpoint/2010/main" val="3601944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Highlights of</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Multi-Agency Investigation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Agency contacts, awareness, and understanding of agency roles</a:t>
            </a:r>
          </a:p>
          <a:p>
            <a:r>
              <a:rPr lang="en-US" dirty="0" smtClean="0"/>
              <a:t>Use of multi-agency compliance tools</a:t>
            </a:r>
          </a:p>
          <a:p>
            <a:r>
              <a:rPr lang="en-US" dirty="0"/>
              <a:t>Continuous communication between involved </a:t>
            </a:r>
            <a:r>
              <a:rPr lang="en-US" dirty="0" smtClean="0"/>
              <a:t>agencies</a:t>
            </a:r>
          </a:p>
          <a:p>
            <a:r>
              <a:rPr lang="en-US" dirty="0" smtClean="0"/>
              <a:t>Sharing of investigation findings and situational awareness</a:t>
            </a:r>
          </a:p>
          <a:p>
            <a:r>
              <a:rPr lang="en-US" dirty="0" smtClean="0"/>
              <a:t>Use of multi-agency evidence for applied legal action</a:t>
            </a:r>
          </a:p>
          <a:p>
            <a:endParaRPr lang="en-US" dirty="0"/>
          </a:p>
        </p:txBody>
      </p:sp>
    </p:spTree>
    <p:extLst>
      <p:ext uri="{BB962C8B-B14F-4D97-AF65-F5344CB8AC3E}">
        <p14:creationId xmlns:p14="http://schemas.microsoft.com/office/powerpoint/2010/main" val="1346760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85" y="2312808"/>
            <a:ext cx="1477476" cy="14774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802" y="1844761"/>
            <a:ext cx="2435917" cy="1206785"/>
          </a:xfrm>
          <a:prstGeom prst="rect">
            <a:avLst/>
          </a:prstGeom>
        </p:spPr>
      </p:pic>
      <p:sp>
        <p:nvSpPr>
          <p:cNvPr id="5" name="AutoShape 4" descr="Image result for aphl"/>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184" y="5041907"/>
            <a:ext cx="2771775" cy="11906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259" y="4441705"/>
            <a:ext cx="1790297" cy="179029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092" y="3790284"/>
            <a:ext cx="2410260" cy="130284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0329" y="2885197"/>
            <a:ext cx="2055710" cy="125832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Tree>
    <p:extLst>
      <p:ext uri="{BB962C8B-B14F-4D97-AF65-F5344CB8AC3E}">
        <p14:creationId xmlns:p14="http://schemas.microsoft.com/office/powerpoint/2010/main" val="135257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129"/>
            <a:ext cx="7886700" cy="1325563"/>
          </a:xfrm>
        </p:spPr>
        <p:txBody>
          <a:bodyPr>
            <a:normAutofit/>
          </a:bodyPr>
          <a:lstStyle/>
          <a:p>
            <a:pPr algn="ctr"/>
            <a:r>
              <a:rPr lang="en-US" sz="4000" dirty="0" smtClean="0">
                <a:effectLst>
                  <a:outerShdw blurRad="38100" dist="38100" dir="2700000" algn="tl">
                    <a:srgbClr val="000000">
                      <a:alpha val="43137"/>
                    </a:srgbClr>
                  </a:outerShdw>
                </a:effectLst>
              </a:rPr>
              <a:t>Multi-Agency Recall Audit Checks</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Workgroup</a:t>
            </a:r>
            <a:endParaRPr lang="en-US" sz="40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28650" y="2841512"/>
            <a:ext cx="7886700" cy="1962307"/>
          </a:xfrm>
        </p:spPr>
        <p:txBody>
          <a:bodyPr/>
          <a:lstStyle/>
          <a:p>
            <a:r>
              <a:rPr lang="en-US" sz="3200" dirty="0" smtClean="0"/>
              <a:t>NYSDAM, FDA, NYSDOH, NYCDOH, CEHD (Allegheny, Cattaraugus, Oneida, Suffolk, Wyoming)</a:t>
            </a:r>
          </a:p>
          <a:p>
            <a:endParaRPr lang="en-US" dirty="0"/>
          </a:p>
        </p:txBody>
      </p:sp>
    </p:spTree>
    <p:extLst>
      <p:ext uri="{BB962C8B-B14F-4D97-AF65-F5344CB8AC3E}">
        <p14:creationId xmlns:p14="http://schemas.microsoft.com/office/powerpoint/2010/main" val="4132536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Multi-Agency Recall Audit Checks</a:t>
            </a:r>
            <a:endParaRPr lang="en-US" sz="4000" dirty="0"/>
          </a:p>
        </p:txBody>
      </p:sp>
      <p:sp>
        <p:nvSpPr>
          <p:cNvPr id="3" name="Content Placeholder 2"/>
          <p:cNvSpPr>
            <a:spLocks noGrp="1"/>
          </p:cNvSpPr>
          <p:nvPr>
            <p:ph idx="1"/>
          </p:nvPr>
        </p:nvSpPr>
        <p:spPr>
          <a:xfrm>
            <a:off x="628650" y="1825625"/>
            <a:ext cx="7886700" cy="4523660"/>
          </a:xfrm>
        </p:spPr>
        <p:txBody>
          <a:bodyPr>
            <a:normAutofit/>
          </a:bodyPr>
          <a:lstStyle/>
          <a:p>
            <a:r>
              <a:rPr lang="en-US" dirty="0" smtClean="0"/>
              <a:t>Notification – requesting agency</a:t>
            </a:r>
          </a:p>
          <a:p>
            <a:r>
              <a:rPr lang="en-US" dirty="0" smtClean="0"/>
              <a:t>Work planning</a:t>
            </a:r>
          </a:p>
          <a:p>
            <a:pPr lvl="1"/>
            <a:r>
              <a:rPr lang="en-US" dirty="0"/>
              <a:t>Division of work </a:t>
            </a:r>
          </a:p>
          <a:p>
            <a:pPr lvl="1"/>
            <a:r>
              <a:rPr lang="en-US" dirty="0"/>
              <a:t>Visit or phone call? and how is it done</a:t>
            </a:r>
          </a:p>
          <a:p>
            <a:pPr lvl="1"/>
            <a:r>
              <a:rPr lang="en-US" dirty="0"/>
              <a:t>Reporting work </a:t>
            </a:r>
          </a:p>
          <a:p>
            <a:pPr lvl="2"/>
            <a:r>
              <a:rPr lang="en-US" dirty="0"/>
              <a:t>What form?  FD 3177, or other?</a:t>
            </a:r>
          </a:p>
          <a:p>
            <a:pPr lvl="1"/>
            <a:r>
              <a:rPr lang="en-US" dirty="0"/>
              <a:t>Report </a:t>
            </a:r>
            <a:r>
              <a:rPr lang="en-US" dirty="0" smtClean="0"/>
              <a:t>collection</a:t>
            </a:r>
          </a:p>
          <a:p>
            <a:r>
              <a:rPr lang="en-US" dirty="0" smtClean="0"/>
              <a:t>Messaging</a:t>
            </a:r>
          </a:p>
          <a:p>
            <a:endParaRPr lang="en-US" dirty="0" smtClean="0"/>
          </a:p>
          <a:p>
            <a:pPr marL="457200" lvl="1" indent="0">
              <a:buNone/>
            </a:pP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30967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Multi-Agency Recall Audit </a:t>
            </a:r>
            <a:r>
              <a:rPr lang="en-US" dirty="0" smtClean="0">
                <a:effectLst>
                  <a:outerShdw blurRad="38100" dist="38100" dir="2700000" algn="tl">
                    <a:srgbClr val="000000">
                      <a:alpha val="43137"/>
                    </a:srgbClr>
                  </a:outerShdw>
                </a:effectLst>
              </a:rPr>
              <a:t>Checks</a:t>
            </a:r>
            <a:endParaRPr lang="en-US" dirty="0"/>
          </a:p>
        </p:txBody>
      </p:sp>
      <p:sp>
        <p:nvSpPr>
          <p:cNvPr id="3" name="Content Placeholder 2"/>
          <p:cNvSpPr>
            <a:spLocks noGrp="1"/>
          </p:cNvSpPr>
          <p:nvPr>
            <p:ph idx="1"/>
          </p:nvPr>
        </p:nvSpPr>
        <p:spPr>
          <a:xfrm>
            <a:off x="628650" y="2173355"/>
            <a:ext cx="7886700" cy="4351338"/>
          </a:xfrm>
        </p:spPr>
        <p:txBody>
          <a:bodyPr/>
          <a:lstStyle/>
          <a:p>
            <a:pPr marL="0" indent="0">
              <a:buNone/>
            </a:pPr>
            <a:r>
              <a:rPr lang="en-US" sz="3200" dirty="0" smtClean="0"/>
              <a:t>			</a:t>
            </a:r>
            <a:r>
              <a:rPr lang="en-US" sz="3600" dirty="0" smtClean="0"/>
              <a:t>Next Steps</a:t>
            </a:r>
          </a:p>
          <a:p>
            <a:pPr marL="0" indent="0">
              <a:buNone/>
            </a:pPr>
            <a:endParaRPr lang="en-US" sz="3600" dirty="0" smtClean="0"/>
          </a:p>
          <a:p>
            <a:r>
              <a:rPr lang="en-US" sz="3200" dirty="0" smtClean="0"/>
              <a:t>Creation of Standard Operating Guidelines</a:t>
            </a:r>
            <a:endParaRPr lang="en-US" sz="3200" dirty="0"/>
          </a:p>
          <a:p>
            <a:r>
              <a:rPr lang="en-US" sz="3200" dirty="0" smtClean="0"/>
              <a:t>Training – SOGs, Existing auditing procedures</a:t>
            </a:r>
          </a:p>
          <a:p>
            <a:pPr lvl="1"/>
            <a:r>
              <a:rPr lang="en-US" dirty="0" smtClean="0"/>
              <a:t>How to deliver</a:t>
            </a:r>
          </a:p>
          <a:p>
            <a:pPr lvl="1"/>
            <a:r>
              <a:rPr lang="en-US" dirty="0" smtClean="0"/>
              <a:t>Who to train</a:t>
            </a:r>
            <a:endParaRPr lang="en-US" dirty="0"/>
          </a:p>
          <a:p>
            <a:pPr marL="457200" lvl="1" indent="0">
              <a:buNone/>
            </a:pPr>
            <a:endParaRPr lang="en-US" dirty="0"/>
          </a:p>
        </p:txBody>
      </p:sp>
    </p:spTree>
    <p:extLst>
      <p:ext uri="{BB962C8B-B14F-4D97-AF65-F5344CB8AC3E}">
        <p14:creationId xmlns:p14="http://schemas.microsoft.com/office/powerpoint/2010/main" val="11651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ny ice storm 199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302" y="2099479"/>
            <a:ext cx="5331556" cy="3998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029" y="2074732"/>
            <a:ext cx="6437464" cy="4023415"/>
          </a:xfrm>
          <a:prstGeom prst="rect">
            <a:avLst/>
          </a:prstGeom>
        </p:spPr>
      </p:pic>
      <p:sp>
        <p:nvSpPr>
          <p:cNvPr id="2" name="Title 1"/>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rPr>
              <a:t>Multi-Agency Recall Audit Checks</a:t>
            </a:r>
            <a:endParaRPr lang="en-US" sz="4000" dirty="0"/>
          </a:p>
        </p:txBody>
      </p:sp>
      <p:sp>
        <p:nvSpPr>
          <p:cNvPr id="3" name="Content Placeholder 2"/>
          <p:cNvSpPr>
            <a:spLocks noGrp="1"/>
          </p:cNvSpPr>
          <p:nvPr>
            <p:ph idx="1"/>
          </p:nvPr>
        </p:nvSpPr>
        <p:spPr>
          <a:xfrm>
            <a:off x="1941778" y="1374676"/>
            <a:ext cx="4600174" cy="544088"/>
          </a:xfrm>
        </p:spPr>
        <p:txBody>
          <a:bodyPr>
            <a:normAutofit/>
          </a:bodyPr>
          <a:lstStyle/>
          <a:p>
            <a:pPr marL="0" indent="0">
              <a:buNone/>
            </a:pPr>
            <a:r>
              <a:rPr lang="en-US" dirty="0" smtClean="0"/>
              <a:t>Other Applications, Disasters?</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430" y="2025121"/>
            <a:ext cx="6502549" cy="407302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511" y="2025121"/>
            <a:ext cx="6790386" cy="4178701"/>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1251" t="-202" r="-7105" b="202"/>
          <a:stretch/>
        </p:blipFill>
        <p:spPr>
          <a:xfrm>
            <a:off x="980511" y="1999195"/>
            <a:ext cx="7283923" cy="423055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511" y="1999195"/>
            <a:ext cx="6790386" cy="4484770"/>
          </a:xfrm>
          <a:prstGeom prst="rect">
            <a:avLst/>
          </a:prstGeom>
        </p:spPr>
      </p:pic>
    </p:spTree>
    <p:extLst>
      <p:ext uri="{BB962C8B-B14F-4D97-AF65-F5344CB8AC3E}">
        <p14:creationId xmlns:p14="http://schemas.microsoft.com/office/powerpoint/2010/main" val="22960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823" y="579549"/>
            <a:ext cx="8538694" cy="5692462"/>
          </a:xfrm>
          <a:prstGeom prst="rect">
            <a:avLst/>
          </a:prstGeom>
        </p:spPr>
      </p:pic>
    </p:spTree>
    <p:extLst>
      <p:ext uri="{BB962C8B-B14F-4D97-AF65-F5344CB8AC3E}">
        <p14:creationId xmlns:p14="http://schemas.microsoft.com/office/powerpoint/2010/main" val="428915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outerShdw blurRad="38100" dist="38100" dir="2700000" algn="tl">
                    <a:srgbClr val="000000">
                      <a:alpha val="43137"/>
                    </a:srgbClr>
                  </a:outerShdw>
                </a:effectLst>
              </a:rPr>
              <a:t>Mycotoxins in Animal Feeds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56090" y="2012661"/>
            <a:ext cx="4561536" cy="1947885"/>
          </a:xfrm>
        </p:spPr>
        <p:txBody>
          <a:bodyPr/>
          <a:lstStyle/>
          <a:p>
            <a:r>
              <a:rPr lang="en-US" dirty="0" smtClean="0"/>
              <a:t>ELISA – 2-3 days </a:t>
            </a:r>
          </a:p>
          <a:p>
            <a:pPr lvl="1"/>
            <a:r>
              <a:rPr lang="en-US" dirty="0"/>
              <a:t>O</a:t>
            </a:r>
            <a:r>
              <a:rPr lang="en-US" dirty="0" smtClean="0"/>
              <a:t>ne kit for each mycotoxin</a:t>
            </a:r>
          </a:p>
          <a:p>
            <a:pPr lvl="1"/>
            <a:r>
              <a:rPr lang="en-US" dirty="0" smtClean="0"/>
              <a:t>$$</a:t>
            </a:r>
          </a:p>
          <a:p>
            <a:pPr lvl="1"/>
            <a:r>
              <a:rPr lang="en-US" dirty="0" smtClean="0"/>
              <a:t>Expiration </a:t>
            </a:r>
            <a:r>
              <a:rPr lang="en-US" dirty="0"/>
              <a:t>dates</a:t>
            </a:r>
          </a:p>
          <a:p>
            <a:pPr lvl="1"/>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74" y="3450816"/>
            <a:ext cx="3874826" cy="2899574"/>
          </a:xfrm>
          <a:prstGeom prst="rect">
            <a:avLst/>
          </a:prstGeom>
        </p:spPr>
      </p:pic>
    </p:spTree>
    <p:extLst>
      <p:ext uri="{BB962C8B-B14F-4D97-AF65-F5344CB8AC3E}">
        <p14:creationId xmlns:p14="http://schemas.microsoft.com/office/powerpoint/2010/main" val="2139980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13004</TotalTime>
  <Words>1368</Words>
  <Application>Microsoft Office PowerPoint</Application>
  <PresentationFormat>On-screen Show (4:3)</PresentationFormat>
  <Paragraphs>144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 Antiqua</vt:lpstr>
      <vt:lpstr>Calibri</vt:lpstr>
      <vt:lpstr>Calibri Light</vt:lpstr>
      <vt:lpstr>Office Theme</vt:lpstr>
      <vt:lpstr>PowerPoint Presentation</vt:lpstr>
      <vt:lpstr>NYS RRT Update</vt:lpstr>
      <vt:lpstr>PowerPoint Presentation</vt:lpstr>
      <vt:lpstr>Multi-Agency Recall Audit Checks Workgroup</vt:lpstr>
      <vt:lpstr>Multi-Agency Recall Audit Checks</vt:lpstr>
      <vt:lpstr>Multi-Agency Recall Audit Checks</vt:lpstr>
      <vt:lpstr>Multi-Agency Recall Audit Checks</vt:lpstr>
      <vt:lpstr>PowerPoint Presentation</vt:lpstr>
      <vt:lpstr>Mycotoxins in Animal Feeds</vt:lpstr>
      <vt:lpstr>Mycotoxins in Animal Feeds</vt:lpstr>
      <vt:lpstr>Mycotoxins in Animal Feeds</vt:lpstr>
      <vt:lpstr>Multi-Agency Investigation: Egregious Insanitary Conditions </vt:lpstr>
      <vt:lpstr>Participating Agencies</vt:lpstr>
      <vt:lpstr>Day 1 – July 21, 2017</vt:lpstr>
      <vt:lpstr>7/21/16 - Day 1 Continued</vt:lpstr>
      <vt:lpstr>Inspection Findings</vt:lpstr>
      <vt:lpstr>Inspection Findings - Continued</vt:lpstr>
      <vt:lpstr>Inspection Findings - Continued</vt:lpstr>
      <vt:lpstr>7/22/16 - Product Destruction</vt:lpstr>
      <vt:lpstr>7/22/16 (was a Friday)</vt:lpstr>
      <vt:lpstr>7/25/16 – NYSDAM Investigation</vt:lpstr>
      <vt:lpstr>7/26/16 – NYSDAM TRO</vt:lpstr>
      <vt:lpstr>7/27/16 – Service of NYSDAM TRO</vt:lpstr>
      <vt:lpstr>7/28/16 – Information Sharing</vt:lpstr>
      <vt:lpstr>7/29/16 - NYSDAM Investigation</vt:lpstr>
      <vt:lpstr>8/3/16 – NYSDAM Reinspection</vt:lpstr>
      <vt:lpstr>8/5/16 – Status of TRO</vt:lpstr>
      <vt:lpstr>8/15/16 – NYSDAM Investigation</vt:lpstr>
      <vt:lpstr>9/1/16 – Joint Investigation</vt:lpstr>
      <vt:lpstr>9/14/16 – Joint Investigation</vt:lpstr>
      <vt:lpstr>Highlights of Multi-Agency Investigation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Stich</dc:creator>
  <cp:lastModifiedBy>Stephen D. Stich</cp:lastModifiedBy>
  <cp:revision>49</cp:revision>
  <dcterms:created xsi:type="dcterms:W3CDTF">2017-04-21T15:10:09Z</dcterms:created>
  <dcterms:modified xsi:type="dcterms:W3CDTF">2017-05-04T12:40:52Z</dcterms:modified>
</cp:coreProperties>
</file>